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hUPmmilBjrNNmIWNpnPfmkN4FH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6F2029-56E4-46AF-88E1-360A906E55FA}">
  <a:tblStyle styleId="{786F2029-56E4-46AF-88E1-360A906E55F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5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d655f6f3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cd655f6f3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d5f233b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cd5f233b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cd5f233b4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d5f233b4a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d5f233b4a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cd5f233b4a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5f233b4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cd5f233b4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d5f233b4a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1999c6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d41999c6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d41999c64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 is unique </a:t>
            </a:r>
            <a:r>
              <a:rPr lang="en-US"/>
              <a:t>because</a:t>
            </a:r>
            <a:r>
              <a:rPr lang="en-US"/>
              <a:t> it is a very high resolution and multispectral… Not only were the UAVs collecting data based on </a:t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d5f233b4a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cd5f233b4a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Discuss manual </a:t>
            </a:r>
            <a:r>
              <a:rPr lang="en-US"/>
              <a:t>ground</a:t>
            </a:r>
            <a:r>
              <a:rPr lang="en-US"/>
              <a:t> truth</a:t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d5f233b4a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cd5f233b4a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Discuss manual ground truth</a:t>
            </a:r>
            <a:endParaRPr/>
          </a:p>
        </p:txBody>
      </p:sp>
      <p:sp>
        <p:nvSpPr>
          <p:cNvPr id="138" name="Google Shape;138;gcd5f233b4a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 </a:t>
            </a:r>
            <a:r>
              <a:rPr lang="en-US"/>
              <a:t>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Ensemble Classification Model</a:t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655f6f35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cd655f6f35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035c576e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035c576e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035c576e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d035c576e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9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7.jp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jpg"/><Relationship Id="rId10" Type="http://schemas.openxmlformats.org/officeDocument/2006/relationships/image" Target="../media/image44.jpg"/><Relationship Id="rId13" Type="http://schemas.openxmlformats.org/officeDocument/2006/relationships/image" Target="../media/image43.jp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0.jpg"/><Relationship Id="rId9" Type="http://schemas.openxmlformats.org/officeDocument/2006/relationships/image" Target="../media/image31.png"/><Relationship Id="rId15" Type="http://schemas.openxmlformats.org/officeDocument/2006/relationships/image" Target="../media/image45.jpg"/><Relationship Id="rId14" Type="http://schemas.openxmlformats.org/officeDocument/2006/relationships/image" Target="../media/image26.jpg"/><Relationship Id="rId5" Type="http://schemas.openxmlformats.org/officeDocument/2006/relationships/image" Target="../media/image34.png"/><Relationship Id="rId6" Type="http://schemas.openxmlformats.org/officeDocument/2006/relationships/image" Target="../media/image37.jpg"/><Relationship Id="rId7" Type="http://schemas.openxmlformats.org/officeDocument/2006/relationships/image" Target="../media/image33.jp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49.jpg"/><Relationship Id="rId5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788886" y="1027252"/>
            <a:ext cx="6659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Final Project</a:t>
            </a:r>
            <a:endParaRPr b="1" sz="3200"/>
          </a:p>
        </p:txBody>
      </p:sp>
      <p:sp>
        <p:nvSpPr>
          <p:cNvPr id="90" name="Google Shape;90;p1"/>
          <p:cNvSpPr/>
          <p:nvPr/>
        </p:nvSpPr>
        <p:spPr>
          <a:xfrm>
            <a:off x="788875" y="1661925"/>
            <a:ext cx="5599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UAV Imagery based </a:t>
            </a:r>
            <a:r>
              <a:rPr b="1" i="0" lang="en-US" sz="2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Wetland Land Cover Classification</a:t>
            </a:r>
            <a:endParaRPr b="1" sz="2600"/>
          </a:p>
        </p:txBody>
      </p:sp>
      <p:cxnSp>
        <p:nvCxnSpPr>
          <p:cNvPr id="91" name="Google Shape;91;p1"/>
          <p:cNvCxnSpPr/>
          <p:nvPr/>
        </p:nvCxnSpPr>
        <p:spPr>
          <a:xfrm>
            <a:off x="882826" y="1644331"/>
            <a:ext cx="55056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4490" y="1139506"/>
            <a:ext cx="4891173" cy="405733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>
            <a:off x="788875" y="3847150"/>
            <a:ext cx="5742600" cy="1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Qiao Hu, SNR, UNL</a:t>
            </a:r>
            <a:endParaRPr sz="20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Paul Fletcher, CSE, UNL</a:t>
            </a:r>
            <a:endParaRPr sz="20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Jacob Gideon,CSE, UNL</a:t>
            </a:r>
            <a:endParaRPr sz="20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Paul O’Dell, CSE, UNL</a:t>
            </a:r>
            <a:endParaRPr sz="20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9960425" y="5425450"/>
            <a:ext cx="1675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April 22, 2021</a:t>
            </a:r>
            <a:endParaRPr sz="17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d655f6f35_0_0"/>
          <p:cNvSpPr/>
          <p:nvPr/>
        </p:nvSpPr>
        <p:spPr>
          <a:xfrm>
            <a:off x="560287" y="398226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K-means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gcd655f6f35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cd655f6f35_0_0"/>
          <p:cNvSpPr txBox="1"/>
          <p:nvPr/>
        </p:nvSpPr>
        <p:spPr>
          <a:xfrm>
            <a:off x="560275" y="5200075"/>
            <a:ext cx="10362900" cy="7080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We select the k-mean results from feature 1:6 and manually assign the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closest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label to each cluster.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Accuracy of each class was measured.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gcd655f6f3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75" y="1965575"/>
            <a:ext cx="4345446" cy="27668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" name="Google Shape;237;gcd655f6f35_0_0"/>
          <p:cNvGraphicFramePr/>
          <p:nvPr/>
        </p:nvGraphicFramePr>
        <p:xfrm>
          <a:off x="6577738" y="19655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{786F2029-56E4-46AF-88E1-360A906E55FA}</a:tableStyleId>
              </a:tblPr>
              <a:tblGrid>
                <a:gridCol w="1085675"/>
                <a:gridCol w="1041475"/>
                <a:gridCol w="1114375"/>
                <a:gridCol w="1103975"/>
              </a:tblGrid>
              <a:tr h="3074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IoU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61.2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57.3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46.8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35.7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77.8</a:t>
                      </a: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47.7</a:t>
                      </a: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70.9</a:t>
                      </a: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60.8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25.7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</a:t>
                      </a: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91.1</a:t>
                      </a: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80.0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65.9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38" name="Google Shape;238;gcd655f6f35_0_0"/>
          <p:cNvSpPr txBox="1"/>
          <p:nvPr/>
        </p:nvSpPr>
        <p:spPr>
          <a:xfrm>
            <a:off x="1086200" y="1520675"/>
            <a:ext cx="3237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 from </a:t>
            </a: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1:6 with 6 clusters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/>
          <p:nvPr/>
        </p:nvSpPr>
        <p:spPr>
          <a:xfrm>
            <a:off x="560287" y="330410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Ensemble Method: Bagging Classifier 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5" name="Google Shape;245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798950" y="1702150"/>
            <a:ext cx="43557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Decision Tree Bagging Classifier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Comparison of single decision tree with bagging classifier.</a:t>
            </a:r>
            <a:endParaRPr sz="1700"/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Bagging: sampling with replacement and training on multiple decision trees.</a:t>
            </a:r>
            <a:endParaRPr sz="1700"/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Prediction made based on majority vote. </a:t>
            </a:r>
            <a:endParaRPr sz="1700"/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Trained on 20% of the total data set (random pixels). </a:t>
            </a:r>
            <a:endParaRPr sz="1700"/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92100" lvl="0" marL="285750" marR="0" rtl="0" algn="just"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 sz="1700"/>
              <a:t>Implemented in Scikit Learn [1].</a:t>
            </a:r>
            <a:endParaRPr sz="1700"/>
          </a:p>
        </p:txBody>
      </p:sp>
      <p:pic>
        <p:nvPicPr>
          <p:cNvPr id="247" name="Google Shape;247;p7"/>
          <p:cNvPicPr preferRelativeResize="0"/>
          <p:nvPr/>
        </p:nvPicPr>
        <p:blipFill rotWithShape="1">
          <a:blip r:embed="rId3">
            <a:alphaModFix/>
          </a:blip>
          <a:srcRect b="0" l="15780" r="19200" t="0"/>
          <a:stretch/>
        </p:blipFill>
        <p:spPr>
          <a:xfrm>
            <a:off x="5756300" y="1434050"/>
            <a:ext cx="5159576" cy="44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d5f233b4a_0_0"/>
          <p:cNvSpPr/>
          <p:nvPr/>
        </p:nvSpPr>
        <p:spPr>
          <a:xfrm>
            <a:off x="560273" y="330400"/>
            <a:ext cx="10588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Ensemble Method: Bagging Classifier for Site 1 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cd5f233b4a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55" name="Google Shape;255;gcd5f233b4a_0_0"/>
          <p:cNvGraphicFramePr/>
          <p:nvPr/>
        </p:nvGraphicFramePr>
        <p:xfrm>
          <a:off x="1257738" y="13897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{786F2029-56E4-46AF-88E1-360A906E55FA}</a:tableStyleId>
              </a:tblPr>
              <a:tblGrid>
                <a:gridCol w="2074650"/>
                <a:gridCol w="1028475"/>
                <a:gridCol w="1100475"/>
                <a:gridCol w="1090200"/>
                <a:gridCol w="1244475"/>
                <a:gridCol w="1182750"/>
                <a:gridCol w="1141600"/>
                <a:gridCol w="1028475"/>
              </a:tblGrid>
              <a:tr h="2742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1:3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80.4%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86.0%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89.2%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88.2%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90.1%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48.6%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55.9%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52.1%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88.2%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91.2%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306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67.4%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66.1%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72.2%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71.3%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84.2%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83.0%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82.1%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84.8%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93.2%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94.5%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94.8%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77.0%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79.8%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80.3%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82.8%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82.0%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79.8%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91.6%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92.1%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95.7%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95.2%</a:t>
                      </a:r>
                      <a:endParaRPr/>
                    </a:p>
                  </a:txBody>
                  <a:tcPr marT="7625" marB="0" marR="7625" marL="76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74.7%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75.4%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81.7%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82.5%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256" name="Google Shape;256;gcd5f233b4a_0_0"/>
          <p:cNvSpPr txBox="1"/>
          <p:nvPr/>
        </p:nvSpPr>
        <p:spPr>
          <a:xfrm>
            <a:off x="1257752" y="1013800"/>
            <a:ext cx="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cd5f233b4a_0_0"/>
          <p:cNvSpPr txBox="1"/>
          <p:nvPr/>
        </p:nvSpPr>
        <p:spPr>
          <a:xfrm>
            <a:off x="1257738" y="5274560"/>
            <a:ext cx="8232000" cy="14469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Full band feature set resulted in best performance overall. 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Bagging classifier results in marginal increase in performance in each case (≈ 1%).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ESH Residual highly sensitive to inclusion of DSM (band 6).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Water </a:t>
            </a:r>
            <a:r>
              <a:rPr i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sensitive to DSM; high accuracy from bands 1:5.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8" name="Google Shape;258;gcd5f233b4a_0_0"/>
          <p:cNvGraphicFramePr/>
          <p:nvPr/>
        </p:nvGraphicFramePr>
        <p:xfrm>
          <a:off x="1257738" y="41781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{786F2029-56E4-46AF-88E1-360A906E55FA}</a:tableStyleId>
              </a:tblPr>
              <a:tblGrid>
                <a:gridCol w="2074650"/>
                <a:gridCol w="1100475"/>
                <a:gridCol w="1090200"/>
                <a:gridCol w="1244475"/>
                <a:gridCol w="1182750"/>
                <a:gridCol w="1141600"/>
                <a:gridCol w="1028475"/>
              </a:tblGrid>
              <a:tr h="274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1:3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DT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Bag 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 Runtime (seconds)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185.5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171.25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264.58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258.19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304.94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312.16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d5f233b4a_0_65"/>
          <p:cNvSpPr/>
          <p:nvPr/>
        </p:nvSpPr>
        <p:spPr>
          <a:xfrm>
            <a:off x="560287" y="330410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Ensemble Method: Bagging Classifier 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gcd5f233b4a_0_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66" name="Google Shape;266;gcd5f233b4a_0_65"/>
          <p:cNvGraphicFramePr/>
          <p:nvPr/>
        </p:nvGraphicFramePr>
        <p:xfrm>
          <a:off x="1257738" y="162841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{786F2029-56E4-46AF-88E1-360A906E55FA}</a:tableStyleId>
              </a:tblPr>
              <a:tblGrid>
                <a:gridCol w="1123550"/>
                <a:gridCol w="1123550"/>
                <a:gridCol w="1123550"/>
                <a:gridCol w="1123550"/>
                <a:gridCol w="1123550"/>
                <a:gridCol w="1123550"/>
                <a:gridCol w="1123550"/>
                <a:gridCol w="1123550"/>
              </a:tblGrid>
              <a:tr h="350725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Confusion Matrix</a:t>
                      </a:r>
                      <a:endParaRPr b="1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ESH Residual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LSH Residual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12,982,044</a:t>
                      </a:r>
                      <a:endParaRPr sz="1200">
                        <a:highlight>
                          <a:srgbClr val="D9EAD3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35,024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748,042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421,658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84,459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ESH Residual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49,048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3,599,014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297,269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1,187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1,353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LSH Residual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1,116,981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452,944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8,043,637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40,391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33,527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12,842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493,806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43,283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10,917,645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54,993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118,370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37,923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76,052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1,066,777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</a:t>
                      </a:r>
                      <a:endParaRPr b="1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  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3,988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19,142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232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462,245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67" name="Google Shape;267;gcd5f233b4a_0_65"/>
          <p:cNvSpPr txBox="1"/>
          <p:nvPr/>
        </p:nvSpPr>
        <p:spPr>
          <a:xfrm>
            <a:off x="1257752" y="1133150"/>
            <a:ext cx="9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cd5f233b4a_0_65"/>
          <p:cNvSpPr txBox="1"/>
          <p:nvPr/>
        </p:nvSpPr>
        <p:spPr>
          <a:xfrm>
            <a:off x="1257750" y="4971580"/>
            <a:ext cx="8232000" cy="10773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LSH Residual, Water, and Ice were most often misclassified as Soil.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Soil, ESH Residual, and Road were most often misclassified as LSH Residual.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Road had lowest rate of misclassification and also lowest representation in the data set.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d5f233b4a_0_11"/>
          <p:cNvSpPr/>
          <p:nvPr/>
        </p:nvSpPr>
        <p:spPr>
          <a:xfrm>
            <a:off x="560273" y="330400"/>
            <a:ext cx="106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Ensemble Method: Bagging Classifier for Site 1 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gcd5f233b4a_0_11"/>
          <p:cNvSpPr txBox="1"/>
          <p:nvPr/>
        </p:nvSpPr>
        <p:spPr>
          <a:xfrm>
            <a:off x="560287" y="1106058"/>
            <a:ext cx="30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cd5f233b4a_0_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cd5f233b4a_0_11"/>
          <p:cNvSpPr txBox="1"/>
          <p:nvPr/>
        </p:nvSpPr>
        <p:spPr>
          <a:xfrm>
            <a:off x="2166701" y="104132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1:3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cd5f233b4a_0_11"/>
          <p:cNvSpPr txBox="1"/>
          <p:nvPr/>
        </p:nvSpPr>
        <p:spPr>
          <a:xfrm rot="-5400000">
            <a:off x="-117150" y="2287600"/>
            <a:ext cx="167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cd5f233b4a_0_11"/>
          <p:cNvSpPr txBox="1"/>
          <p:nvPr/>
        </p:nvSpPr>
        <p:spPr>
          <a:xfrm rot="-5400000">
            <a:off x="-441900" y="4726000"/>
            <a:ext cx="232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Bagging Classifier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gcd5f233b4a_0_11"/>
          <p:cNvSpPr txBox="1"/>
          <p:nvPr/>
        </p:nvSpPr>
        <p:spPr>
          <a:xfrm>
            <a:off x="10101628" y="104132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1:6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cd5f233b4a_0_11"/>
          <p:cNvSpPr txBox="1"/>
          <p:nvPr/>
        </p:nvSpPr>
        <p:spPr>
          <a:xfrm>
            <a:off x="6213259" y="1041325"/>
            <a:ext cx="96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1:5</a:t>
            </a:r>
            <a:endParaRPr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cd5f233b4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862" y="14447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cd5f233b4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902" y="14447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cd5f233b4a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952" y="14447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cd5f233b4a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852" y="38923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cd5f233b4a_0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1904" y="38923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cd5f233b4a_0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892" y="3883150"/>
            <a:ext cx="359359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288" name="Google Shape;288;gcd5f233b4a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0280" y="6286441"/>
            <a:ext cx="11487836" cy="50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41999c648_0_0"/>
          <p:cNvSpPr/>
          <p:nvPr/>
        </p:nvSpPr>
        <p:spPr>
          <a:xfrm>
            <a:off x="560273" y="330400"/>
            <a:ext cx="10494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Ensemble Method: Bagging Classifier for Test 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5" name="Google Shape;295;gd41999c648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gd41999c648_0_0"/>
          <p:cNvSpPr txBox="1"/>
          <p:nvPr/>
        </p:nvSpPr>
        <p:spPr>
          <a:xfrm>
            <a:off x="3845474" y="1718000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1:3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d41999c648_0_0"/>
          <p:cNvSpPr txBox="1"/>
          <p:nvPr/>
        </p:nvSpPr>
        <p:spPr>
          <a:xfrm>
            <a:off x="10128899" y="1702525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1:6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d41999c648_0_0"/>
          <p:cNvSpPr txBox="1"/>
          <p:nvPr/>
        </p:nvSpPr>
        <p:spPr>
          <a:xfrm>
            <a:off x="6898624" y="1717975"/>
            <a:ext cx="137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Band 1:5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gd41999c648_0_0"/>
          <p:cNvPicPr preferRelativeResize="0"/>
          <p:nvPr/>
        </p:nvPicPr>
        <p:blipFill rotWithShape="1">
          <a:blip r:embed="rId3">
            <a:alphaModFix/>
          </a:blip>
          <a:srcRect b="8946" l="9122" r="27170" t="5275"/>
          <a:stretch/>
        </p:blipFill>
        <p:spPr>
          <a:xfrm>
            <a:off x="5893877" y="2238263"/>
            <a:ext cx="2994611" cy="262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d41999c648_0_0"/>
          <p:cNvPicPr preferRelativeResize="0"/>
          <p:nvPr/>
        </p:nvPicPr>
        <p:blipFill rotWithShape="1">
          <a:blip r:embed="rId4">
            <a:alphaModFix/>
          </a:blip>
          <a:srcRect b="7621" l="9155" r="27129" t="5278"/>
          <a:stretch/>
        </p:blipFill>
        <p:spPr>
          <a:xfrm>
            <a:off x="9001411" y="2248894"/>
            <a:ext cx="2949064" cy="262030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d41999c648_0_0"/>
          <p:cNvSpPr txBox="1"/>
          <p:nvPr/>
        </p:nvSpPr>
        <p:spPr>
          <a:xfrm>
            <a:off x="468020" y="5691208"/>
            <a:ext cx="8232000" cy="7080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RGB bands are insufficient alone to provide classification of varying land covers. </a:t>
            </a:r>
            <a:endParaRPr sz="1600"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Adding DSM improves the classification, especially with respect to water. </a:t>
            </a:r>
            <a:endParaRPr sz="1600"/>
          </a:p>
        </p:txBody>
      </p:sp>
      <p:pic>
        <p:nvPicPr>
          <p:cNvPr id="302" name="Google Shape;302;gd41999c648_0_0"/>
          <p:cNvPicPr preferRelativeResize="0"/>
          <p:nvPr/>
        </p:nvPicPr>
        <p:blipFill rotWithShape="1">
          <a:blip r:embed="rId5">
            <a:alphaModFix/>
          </a:blip>
          <a:srcRect b="7447" l="9271" r="26614" t="3781"/>
          <a:stretch/>
        </p:blipFill>
        <p:spPr>
          <a:xfrm>
            <a:off x="2862072" y="2238305"/>
            <a:ext cx="2911918" cy="2620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d41999c648_0_0"/>
          <p:cNvPicPr preferRelativeResize="0"/>
          <p:nvPr/>
        </p:nvPicPr>
        <p:blipFill rotWithShape="1">
          <a:blip r:embed="rId6">
            <a:alphaModFix/>
          </a:blip>
          <a:srcRect b="0" l="0" r="80649" t="0"/>
          <a:stretch/>
        </p:blipFill>
        <p:spPr>
          <a:xfrm>
            <a:off x="468036" y="2238263"/>
            <a:ext cx="2321444" cy="262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d41999c648_0_0"/>
          <p:cNvSpPr txBox="1"/>
          <p:nvPr/>
        </p:nvSpPr>
        <p:spPr>
          <a:xfrm>
            <a:off x="667548" y="1718000"/>
            <a:ext cx="19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r>
              <a:rPr lang="en-US" sz="18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Reference</a:t>
            </a:r>
            <a:endParaRPr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olygon&#10;&#10;Description automatically generated" id="305" name="Google Shape;305;gd41999c648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0980" y="4910128"/>
            <a:ext cx="11487836" cy="50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Segmentation: U-net Architecture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1" name="Google Shape;311;p8"/>
          <p:cNvPicPr preferRelativeResize="0"/>
          <p:nvPr/>
        </p:nvPicPr>
        <p:blipFill rotWithShape="1">
          <a:blip r:embed="rId3">
            <a:alphaModFix/>
          </a:blip>
          <a:srcRect b="0" l="2130" r="5356" t="0"/>
          <a:stretch/>
        </p:blipFill>
        <p:spPr>
          <a:xfrm>
            <a:off x="655983" y="2533690"/>
            <a:ext cx="5386079" cy="369535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3" name="Google Shape;313;p8"/>
          <p:cNvGrpSpPr/>
          <p:nvPr/>
        </p:nvGrpSpPr>
        <p:grpSpPr>
          <a:xfrm>
            <a:off x="5954005" y="2635719"/>
            <a:ext cx="6238924" cy="3593325"/>
            <a:chOff x="5954005" y="1850528"/>
            <a:chExt cx="6238924" cy="3593325"/>
          </a:xfrm>
        </p:grpSpPr>
        <p:grpSp>
          <p:nvGrpSpPr>
            <p:cNvPr id="314" name="Google Shape;314;p8"/>
            <p:cNvGrpSpPr/>
            <p:nvPr/>
          </p:nvGrpSpPr>
          <p:grpSpPr>
            <a:xfrm>
              <a:off x="6042062" y="1850528"/>
              <a:ext cx="6150867" cy="3593325"/>
              <a:chOff x="6042062" y="1850528"/>
              <a:chExt cx="6150867" cy="3593325"/>
            </a:xfrm>
          </p:grpSpPr>
          <p:pic>
            <p:nvPicPr>
              <p:cNvPr descr="preview" id="315" name="Google Shape;315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19338" r="15062" t="0"/>
              <a:stretch/>
            </p:blipFill>
            <p:spPr>
              <a:xfrm>
                <a:off x="6042062" y="1850528"/>
                <a:ext cx="5783644" cy="33679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" name="Google Shape;316;p8"/>
              <p:cNvSpPr/>
              <p:nvPr/>
            </p:nvSpPr>
            <p:spPr>
              <a:xfrm>
                <a:off x="11238773" y="4715506"/>
                <a:ext cx="954156" cy="7283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7" name="Google Shape;317;p8"/>
            <p:cNvSpPr/>
            <p:nvPr/>
          </p:nvSpPr>
          <p:spPr>
            <a:xfrm>
              <a:off x="5954005" y="4490095"/>
              <a:ext cx="2394864" cy="72834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8"/>
          <p:cNvSpPr txBox="1"/>
          <p:nvPr/>
        </p:nvSpPr>
        <p:spPr>
          <a:xfrm>
            <a:off x="655983" y="1184329"/>
            <a:ext cx="4506600" cy="110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characteristics</a:t>
            </a:r>
            <a:endParaRPr b="1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Encoder-decoder CNN architecture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 connection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Multi-scale spatial features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8"/>
          <p:cNvSpPr/>
          <p:nvPr/>
        </p:nvSpPr>
        <p:spPr>
          <a:xfrm rot="-2700000">
            <a:off x="7232333" y="2218029"/>
            <a:ext cx="924339" cy="3950744"/>
          </a:xfrm>
          <a:prstGeom prst="rect">
            <a:avLst/>
          </a:prstGeom>
          <a:solidFill>
            <a:schemeClr val="accent1">
              <a:alpha val="24705"/>
            </a:schemeClr>
          </a:solidFill>
          <a:ln cap="flat" cmpd="sng" w="1905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8"/>
          <p:cNvSpPr/>
          <p:nvPr/>
        </p:nvSpPr>
        <p:spPr>
          <a:xfrm rot="2700000">
            <a:off x="9345992" y="2294567"/>
            <a:ext cx="924339" cy="3870885"/>
          </a:xfrm>
          <a:prstGeom prst="rect">
            <a:avLst/>
          </a:prstGeom>
          <a:solidFill>
            <a:srgbClr val="FFC000">
              <a:alpha val="29803"/>
            </a:srgbClr>
          </a:solidFill>
          <a:ln cap="flat" cmpd="sng" w="19050">
            <a:solidFill>
              <a:srgbClr val="42719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 txBox="1"/>
          <p:nvPr/>
        </p:nvSpPr>
        <p:spPr>
          <a:xfrm rot="2618824">
            <a:off x="6844707" y="2531981"/>
            <a:ext cx="8336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8"/>
          <p:cNvSpPr txBox="1"/>
          <p:nvPr/>
        </p:nvSpPr>
        <p:spPr>
          <a:xfrm rot="-2700000">
            <a:off x="10018278" y="2481831"/>
            <a:ext cx="8336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8139723" y="2862262"/>
            <a:ext cx="14214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skip connection</a:t>
            </a:r>
            <a:endParaRPr/>
          </a:p>
        </p:txBody>
      </p:sp>
      <p:sp>
        <p:nvSpPr>
          <p:cNvPr id="324" name="Google Shape;324;p8"/>
          <p:cNvSpPr txBox="1"/>
          <p:nvPr/>
        </p:nvSpPr>
        <p:spPr>
          <a:xfrm>
            <a:off x="5886439" y="1197747"/>
            <a:ext cx="57837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&amp; output</a:t>
            </a:r>
            <a:endParaRPr b="1" i="0" sz="1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image with shape of (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,c)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Produce label with shape of (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,n,1)</a:t>
            </a:r>
            <a:endParaRPr/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entropy loss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331" name="Google Shape;331;p10"/>
          <p:cNvPicPr preferRelativeResize="0"/>
          <p:nvPr/>
        </p:nvPicPr>
        <p:blipFill rotWithShape="1">
          <a:blip r:embed="rId3">
            <a:alphaModFix/>
          </a:blip>
          <a:srcRect b="0" l="0" r="0" t="2305"/>
          <a:stretch/>
        </p:blipFill>
        <p:spPr>
          <a:xfrm>
            <a:off x="8105776" y="1852626"/>
            <a:ext cx="363855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32" name="Google Shape;33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1237" y="1776398"/>
            <a:ext cx="3727239" cy="330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956" y="1852626"/>
            <a:ext cx="3582547" cy="2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0"/>
          <p:cNvSpPr/>
          <p:nvPr/>
        </p:nvSpPr>
        <p:spPr>
          <a:xfrm>
            <a:off x="560273" y="398225"/>
            <a:ext cx="1061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Segmentation: U-net </a:t>
            </a: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Training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10"/>
          <p:cNvSpPr txBox="1"/>
          <p:nvPr/>
        </p:nvSpPr>
        <p:spPr>
          <a:xfrm>
            <a:off x="634939" y="5538797"/>
            <a:ext cx="5783700" cy="10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region: 8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sample shape: 256x256x6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sample number: 1600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augmentation: reflection, translation and rotation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 txBox="1"/>
          <p:nvPr/>
        </p:nvSpPr>
        <p:spPr>
          <a:xfrm>
            <a:off x="1497900" y="1263875"/>
            <a:ext cx="985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reference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region</a:t>
            </a:r>
            <a:endParaRPr/>
          </a:p>
        </p:txBody>
      </p:sp>
      <p:pic>
        <p:nvPicPr>
          <p:cNvPr descr="A picture containing polygon&#10;&#10;Description automatically generated" id="337" name="Google Shape;3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980" y="4986328"/>
            <a:ext cx="11487836" cy="50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9"/>
          <p:cNvSpPr/>
          <p:nvPr/>
        </p:nvSpPr>
        <p:spPr>
          <a:xfrm>
            <a:off x="560273" y="398225"/>
            <a:ext cx="10611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Segmentation: U-net Feature Flow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3" name="Google Shape;34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outdoor, photo, grass, standing&#10;&#10;Description automatically generated" id="344" name="Google Shape;3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936" y="1465253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345" name="Google Shape;34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7255" y="5488224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ar filled sky&#10;&#10;Description automatically generated" id="346" name="Google Shape;34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85936" y="2765425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ople, water, large, rain&#10;&#10;Description automatically generated" id="347" name="Google Shape;34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5936" y="4065597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ople, photo, beach, large&#10;&#10;Description automatically generated" id="348" name="Google Shape;34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5936" y="5488224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ird&#10;&#10;Description automatically generated" id="349" name="Google Shape;34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7255" y="4065597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hoto, standing, dark&#10;&#10;Description automatically generated" id="350" name="Google Shape;35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37255" y="2765425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hoto, young, person&#10;&#10;Description automatically generated" id="351" name="Google Shape;351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7255" y="1465253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photo, building, person&#10;&#10;Description automatically generated" id="352" name="Google Shape;352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35595" y="1465253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53" name="Google Shape;353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708696" y="1465253"/>
            <a:ext cx="146304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nature, photo, old&#10;&#10;Description automatically generated" id="354" name="Google Shape;354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60287" y="1465253"/>
            <a:ext cx="1463040" cy="109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9"/>
          <p:cNvGrpSpPr/>
          <p:nvPr/>
        </p:nvGrpSpPr>
        <p:grpSpPr>
          <a:xfrm>
            <a:off x="7575033" y="3920602"/>
            <a:ext cx="4167601" cy="2689136"/>
            <a:chOff x="5954005" y="2203391"/>
            <a:chExt cx="6238924" cy="4025653"/>
          </a:xfrm>
        </p:grpSpPr>
        <p:grpSp>
          <p:nvGrpSpPr>
            <p:cNvPr id="356" name="Google Shape;356;p9"/>
            <p:cNvGrpSpPr/>
            <p:nvPr/>
          </p:nvGrpSpPr>
          <p:grpSpPr>
            <a:xfrm>
              <a:off x="5954005" y="2635719"/>
              <a:ext cx="6238924" cy="3593325"/>
              <a:chOff x="5954005" y="1850528"/>
              <a:chExt cx="6238924" cy="3593325"/>
            </a:xfrm>
          </p:grpSpPr>
          <p:grpSp>
            <p:nvGrpSpPr>
              <p:cNvPr id="357" name="Google Shape;357;p9"/>
              <p:cNvGrpSpPr/>
              <p:nvPr/>
            </p:nvGrpSpPr>
            <p:grpSpPr>
              <a:xfrm>
                <a:off x="6042062" y="1850528"/>
                <a:ext cx="6150867" cy="3593325"/>
                <a:chOff x="6042062" y="1850528"/>
                <a:chExt cx="6150867" cy="3593325"/>
              </a:xfrm>
            </p:grpSpPr>
            <p:pic>
              <p:nvPicPr>
                <p:cNvPr descr="preview" id="358" name="Google Shape;358;p9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19338" r="15062" t="0"/>
                <a:stretch/>
              </p:blipFill>
              <p:spPr>
                <a:xfrm>
                  <a:off x="6042062" y="1850528"/>
                  <a:ext cx="5783644" cy="33679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59" name="Google Shape;359;p9"/>
                <p:cNvSpPr/>
                <p:nvPr/>
              </p:nvSpPr>
              <p:spPr>
                <a:xfrm>
                  <a:off x="11238773" y="4715506"/>
                  <a:ext cx="954156" cy="72834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0" name="Google Shape;360;p9"/>
              <p:cNvSpPr/>
              <p:nvPr/>
            </p:nvSpPr>
            <p:spPr>
              <a:xfrm>
                <a:off x="5954005" y="4490095"/>
                <a:ext cx="2394864" cy="72834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1" name="Google Shape;361;p9"/>
            <p:cNvSpPr/>
            <p:nvPr/>
          </p:nvSpPr>
          <p:spPr>
            <a:xfrm rot="-2700000">
              <a:off x="7232333" y="2218029"/>
              <a:ext cx="924339" cy="3950744"/>
            </a:xfrm>
            <a:prstGeom prst="rect">
              <a:avLst/>
            </a:prstGeom>
            <a:solidFill>
              <a:schemeClr val="accent1">
                <a:alpha val="24705"/>
              </a:schemeClr>
            </a:solidFill>
            <a:ln cap="flat" cmpd="sng" w="19050">
              <a:solidFill>
                <a:srgbClr val="42719B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9"/>
            <p:cNvSpPr/>
            <p:nvPr/>
          </p:nvSpPr>
          <p:spPr>
            <a:xfrm rot="2700000">
              <a:off x="9345992" y="2294567"/>
              <a:ext cx="924339" cy="3870885"/>
            </a:xfrm>
            <a:prstGeom prst="rect">
              <a:avLst/>
            </a:prstGeom>
            <a:solidFill>
              <a:srgbClr val="FFC000">
                <a:alpha val="29803"/>
              </a:srgbClr>
            </a:solidFill>
            <a:ln cap="flat" cmpd="sng" w="19050">
              <a:solidFill>
                <a:srgbClr val="42719B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9"/>
            <p:cNvSpPr txBox="1"/>
            <p:nvPr/>
          </p:nvSpPr>
          <p:spPr>
            <a:xfrm rot="2618824">
              <a:off x="6824800" y="2544045"/>
              <a:ext cx="1171588" cy="46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encoder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9"/>
            <p:cNvSpPr txBox="1"/>
            <p:nvPr/>
          </p:nvSpPr>
          <p:spPr>
            <a:xfrm rot="-2700000">
              <a:off x="9742026" y="2572873"/>
              <a:ext cx="1201092" cy="460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decoder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9"/>
            <p:cNvSpPr txBox="1"/>
            <p:nvPr/>
          </p:nvSpPr>
          <p:spPr>
            <a:xfrm>
              <a:off x="7779917" y="3204453"/>
              <a:ext cx="2149506" cy="46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skip connection</a:t>
              </a:r>
              <a:endParaRPr/>
            </a:p>
          </p:txBody>
        </p:sp>
      </p:grpSp>
      <p:sp>
        <p:nvSpPr>
          <p:cNvPr id="366" name="Google Shape;366;p9"/>
          <p:cNvSpPr txBox="1"/>
          <p:nvPr/>
        </p:nvSpPr>
        <p:spPr>
          <a:xfrm>
            <a:off x="949965" y="1056931"/>
            <a:ext cx="14359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</p:txBody>
      </p:sp>
      <p:sp>
        <p:nvSpPr>
          <p:cNvPr id="367" name="Google Shape;367;p9"/>
          <p:cNvSpPr txBox="1"/>
          <p:nvPr/>
        </p:nvSpPr>
        <p:spPr>
          <a:xfrm>
            <a:off x="8155290" y="1056931"/>
            <a:ext cx="14359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368" name="Google Shape;368;p9"/>
          <p:cNvSpPr txBox="1"/>
          <p:nvPr/>
        </p:nvSpPr>
        <p:spPr>
          <a:xfrm>
            <a:off x="9895508" y="1050899"/>
            <a:ext cx="14359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/>
          </a:p>
        </p:txBody>
      </p:sp>
      <p:sp>
        <p:nvSpPr>
          <p:cNvPr id="369" name="Google Shape;369;p9"/>
          <p:cNvSpPr txBox="1"/>
          <p:nvPr/>
        </p:nvSpPr>
        <p:spPr>
          <a:xfrm>
            <a:off x="6130168" y="1070317"/>
            <a:ext cx="14359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Decoder</a:t>
            </a:r>
            <a:endParaRPr/>
          </a:p>
        </p:txBody>
      </p:sp>
      <p:sp>
        <p:nvSpPr>
          <p:cNvPr id="370" name="Google Shape;370;p9"/>
          <p:cNvSpPr txBox="1"/>
          <p:nvPr/>
        </p:nvSpPr>
        <p:spPr>
          <a:xfrm>
            <a:off x="2648364" y="1070317"/>
            <a:ext cx="14359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Encoder</a:t>
            </a:r>
            <a:endParaRPr/>
          </a:p>
        </p:txBody>
      </p:sp>
      <p:cxnSp>
        <p:nvCxnSpPr>
          <p:cNvPr id="371" name="Google Shape;371;p9"/>
          <p:cNvCxnSpPr/>
          <p:nvPr/>
        </p:nvCxnSpPr>
        <p:spPr>
          <a:xfrm>
            <a:off x="4203700" y="1942383"/>
            <a:ext cx="1370935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med" w="med" type="diamond"/>
          </a:ln>
        </p:spPr>
      </p:cxnSp>
      <p:cxnSp>
        <p:nvCxnSpPr>
          <p:cNvPr id="372" name="Google Shape;372;p9"/>
          <p:cNvCxnSpPr/>
          <p:nvPr/>
        </p:nvCxnSpPr>
        <p:spPr>
          <a:xfrm>
            <a:off x="4203700" y="3342558"/>
            <a:ext cx="1370935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med" w="med" type="diamond"/>
          </a:ln>
        </p:spPr>
      </p:cxnSp>
      <p:cxnSp>
        <p:nvCxnSpPr>
          <p:cNvPr id="373" name="Google Shape;373;p9"/>
          <p:cNvCxnSpPr/>
          <p:nvPr/>
        </p:nvCxnSpPr>
        <p:spPr>
          <a:xfrm>
            <a:off x="4203700" y="4603033"/>
            <a:ext cx="1370935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med" w="med" type="diamond"/>
          </a:ln>
        </p:spPr>
      </p:cxnSp>
      <p:pic>
        <p:nvPicPr>
          <p:cNvPr descr="A close up of a logo&#10;&#10;Description automatically generated" id="374" name="Google Shape;374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28893" y="5488224"/>
            <a:ext cx="146304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9"/>
          <p:cNvSpPr txBox="1"/>
          <p:nvPr/>
        </p:nvSpPr>
        <p:spPr>
          <a:xfrm>
            <a:off x="818655" y="2568251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(256,256,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9"/>
          <p:cNvSpPr txBox="1"/>
          <p:nvPr/>
        </p:nvSpPr>
        <p:spPr>
          <a:xfrm>
            <a:off x="4370949" y="1620640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(256,256,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9"/>
          <p:cNvSpPr txBox="1"/>
          <p:nvPr/>
        </p:nvSpPr>
        <p:spPr>
          <a:xfrm>
            <a:off x="4347764" y="2988515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(128,128,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9"/>
          <p:cNvSpPr txBox="1"/>
          <p:nvPr/>
        </p:nvSpPr>
        <p:spPr>
          <a:xfrm>
            <a:off x="4401284" y="4273571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(64,64,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9"/>
          <p:cNvSpPr txBox="1"/>
          <p:nvPr/>
        </p:nvSpPr>
        <p:spPr>
          <a:xfrm>
            <a:off x="4464117" y="6504425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(16,16,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" name="Google Shape;380;p9"/>
          <p:cNvCxnSpPr/>
          <p:nvPr/>
        </p:nvCxnSpPr>
        <p:spPr>
          <a:xfrm>
            <a:off x="3424196" y="5342808"/>
            <a:ext cx="2802790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1" name="Google Shape;381;p9"/>
          <p:cNvSpPr txBox="1"/>
          <p:nvPr/>
        </p:nvSpPr>
        <p:spPr>
          <a:xfrm>
            <a:off x="4405217" y="5050487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(32,32,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512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9"/>
          <p:cNvCxnSpPr/>
          <p:nvPr/>
        </p:nvCxnSpPr>
        <p:spPr>
          <a:xfrm rot="10800000">
            <a:off x="3363077" y="5327650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83" name="Google Shape;383;p9"/>
          <p:cNvCxnSpPr/>
          <p:nvPr/>
        </p:nvCxnSpPr>
        <p:spPr>
          <a:xfrm rot="10800000">
            <a:off x="6233277" y="5327650"/>
            <a:ext cx="0" cy="1524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84" name="Google Shape;384;p9"/>
          <p:cNvSpPr/>
          <p:nvPr/>
        </p:nvSpPr>
        <p:spPr>
          <a:xfrm>
            <a:off x="2134419" y="2008854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9"/>
          <p:cNvSpPr/>
          <p:nvPr/>
        </p:nvSpPr>
        <p:spPr>
          <a:xfrm rot="5400000">
            <a:off x="3021898" y="5271700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9"/>
          <p:cNvSpPr/>
          <p:nvPr/>
        </p:nvSpPr>
        <p:spPr>
          <a:xfrm rot="-5400000">
            <a:off x="6514704" y="5271701"/>
            <a:ext cx="132543" cy="111902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9"/>
          <p:cNvSpPr/>
          <p:nvPr/>
        </p:nvSpPr>
        <p:spPr>
          <a:xfrm>
            <a:off x="7489055" y="2008854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9"/>
          <p:cNvSpPr txBox="1"/>
          <p:nvPr/>
        </p:nvSpPr>
        <p:spPr>
          <a:xfrm>
            <a:off x="9937374" y="2568251"/>
            <a:ext cx="143597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(256,256,1)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9"/>
          <p:cNvSpPr/>
          <p:nvPr/>
        </p:nvSpPr>
        <p:spPr>
          <a:xfrm>
            <a:off x="9403166" y="2008854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9"/>
          <p:cNvSpPr/>
          <p:nvPr/>
        </p:nvSpPr>
        <p:spPr>
          <a:xfrm>
            <a:off x="4759321" y="2008854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9"/>
          <p:cNvSpPr/>
          <p:nvPr/>
        </p:nvSpPr>
        <p:spPr>
          <a:xfrm>
            <a:off x="4776845" y="3512342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9"/>
          <p:cNvSpPr/>
          <p:nvPr/>
        </p:nvSpPr>
        <p:spPr>
          <a:xfrm>
            <a:off x="4772250" y="4693174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9"/>
          <p:cNvSpPr/>
          <p:nvPr/>
        </p:nvSpPr>
        <p:spPr>
          <a:xfrm>
            <a:off x="3923645" y="5998245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9"/>
          <p:cNvSpPr/>
          <p:nvPr/>
        </p:nvSpPr>
        <p:spPr>
          <a:xfrm>
            <a:off x="5658585" y="5998245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9"/>
          <p:cNvSpPr/>
          <p:nvPr/>
        </p:nvSpPr>
        <p:spPr>
          <a:xfrm rot="-5400000">
            <a:off x="6514704" y="3929762"/>
            <a:ext cx="132543" cy="111902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9"/>
          <p:cNvSpPr/>
          <p:nvPr/>
        </p:nvSpPr>
        <p:spPr>
          <a:xfrm rot="-5400000">
            <a:off x="6514704" y="2614300"/>
            <a:ext cx="132543" cy="111902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9"/>
          <p:cNvSpPr/>
          <p:nvPr/>
        </p:nvSpPr>
        <p:spPr>
          <a:xfrm rot="5400000">
            <a:off x="3021898" y="2614299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 rot="5400000">
            <a:off x="3021898" y="3929761"/>
            <a:ext cx="132540" cy="1119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 txBox="1"/>
          <p:nvPr/>
        </p:nvSpPr>
        <p:spPr>
          <a:xfrm>
            <a:off x="8167455" y="2568301"/>
            <a:ext cx="143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(256,256,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9"/>
          <p:cNvSpPr txBox="1"/>
          <p:nvPr/>
        </p:nvSpPr>
        <p:spPr>
          <a:xfrm>
            <a:off x="7797825" y="3079575"/>
            <a:ext cx="3373800" cy="58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rate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0.0001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Epoch: 20 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/>
          <p:nvPr/>
        </p:nvSpPr>
        <p:spPr>
          <a:xfrm>
            <a:off x="560273" y="398225"/>
            <a:ext cx="10645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 Results for Site 1: U-Net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7" name="Google Shape;40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polygon&#10;&#10;Description automatically generated" id="408" name="Google Shape;4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980" y="4605328"/>
            <a:ext cx="11487839" cy="504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88" y="2082801"/>
            <a:ext cx="3787276" cy="241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3632" y="2082801"/>
            <a:ext cx="3787276" cy="2411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44776" y="2082800"/>
            <a:ext cx="3787276" cy="241171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1"/>
          <p:cNvSpPr txBox="1"/>
          <p:nvPr/>
        </p:nvSpPr>
        <p:spPr>
          <a:xfrm>
            <a:off x="1295400" y="1587500"/>
            <a:ext cx="9372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1:3                                                          Feature 1:5                                                      Feature 1:6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56995" l="0" r="59886" t="0"/>
          <a:stretch/>
        </p:blipFill>
        <p:spPr>
          <a:xfrm>
            <a:off x="552271" y="1478570"/>
            <a:ext cx="2573976" cy="239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0" l="8540" r="0" t="0"/>
          <a:stretch/>
        </p:blipFill>
        <p:spPr>
          <a:xfrm>
            <a:off x="5472545" y="0"/>
            <a:ext cx="671945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 &amp; Goals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800171" y="4313040"/>
            <a:ext cx="4086018" cy="1522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Goal: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 machine learning method to automatically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delineate wetland area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based on UAV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data. 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6104425" y="720506"/>
            <a:ext cx="4142817" cy="374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Location: </a:t>
            </a: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Straightwater WMA, 03/</a:t>
            </a:r>
            <a:r>
              <a:rPr lang="en-US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08</a:t>
            </a:r>
            <a:r>
              <a:rPr b="0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/2018</a:t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6104426" y="4838633"/>
            <a:ext cx="282632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Imagery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Blue; Green; Red; Rededge; NIR;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Resolution: 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9.3</a:t>
            </a: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cm</a:t>
            </a:r>
            <a:endParaRPr/>
          </a:p>
        </p:txBody>
      </p:sp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14072" l="10393" r="0" t="9446"/>
          <a:stretch/>
        </p:blipFill>
        <p:spPr>
          <a:xfrm>
            <a:off x="9074727" y="1856509"/>
            <a:ext cx="2826328" cy="264597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106" name="Google Shape;106;p2"/>
          <p:cNvSpPr/>
          <p:nvPr/>
        </p:nvSpPr>
        <p:spPr>
          <a:xfrm>
            <a:off x="9145020" y="2783964"/>
            <a:ext cx="266300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 </a:t>
            </a:r>
            <a:r>
              <a:rPr b="1"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Reference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p2"/>
          <p:cNvCxnSpPr/>
          <p:nvPr/>
        </p:nvCxnSpPr>
        <p:spPr>
          <a:xfrm>
            <a:off x="4970692" y="3531135"/>
            <a:ext cx="3650672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108" name="Google Shape;108;p2"/>
          <p:cNvSpPr/>
          <p:nvPr/>
        </p:nvSpPr>
        <p:spPr>
          <a:xfrm>
            <a:off x="6104426" y="3011742"/>
            <a:ext cx="2379335" cy="697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 Area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9" name="Google Shape;109;p2"/>
          <p:cNvCxnSpPr/>
          <p:nvPr/>
        </p:nvCxnSpPr>
        <p:spPr>
          <a:xfrm>
            <a:off x="5084618" y="5218592"/>
            <a:ext cx="958995" cy="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grpSp>
        <p:nvGrpSpPr>
          <p:cNvPr id="110" name="Google Shape;110;p2"/>
          <p:cNvGrpSpPr/>
          <p:nvPr/>
        </p:nvGrpSpPr>
        <p:grpSpPr>
          <a:xfrm>
            <a:off x="2967180" y="1644270"/>
            <a:ext cx="2262910" cy="2239071"/>
            <a:chOff x="726878" y="4025023"/>
            <a:chExt cx="2577704" cy="2550549"/>
          </a:xfrm>
        </p:grpSpPr>
        <p:pic>
          <p:nvPicPr>
            <p:cNvPr id="111" name="Google Shape;111;p2"/>
            <p:cNvPicPr preferRelativeResize="0"/>
            <p:nvPr/>
          </p:nvPicPr>
          <p:blipFill rotWithShape="1">
            <a:blip r:embed="rId6">
              <a:alphaModFix/>
            </a:blip>
            <a:srcRect b="10665" l="0" r="59886" t="42123"/>
            <a:stretch/>
          </p:blipFill>
          <p:spPr>
            <a:xfrm>
              <a:off x="726878" y="4025023"/>
              <a:ext cx="2501034" cy="2550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2"/>
            <p:cNvSpPr/>
            <p:nvPr/>
          </p:nvSpPr>
          <p:spPr>
            <a:xfrm>
              <a:off x="2713616" y="5071940"/>
              <a:ext cx="590966" cy="99391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/44</a:t>
            </a:r>
            <a:endParaRPr/>
          </a:p>
        </p:txBody>
      </p:sp>
      <p:sp>
        <p:nvSpPr>
          <p:cNvPr id="418" name="Google Shape;418;p12"/>
          <p:cNvSpPr/>
          <p:nvPr/>
        </p:nvSpPr>
        <p:spPr>
          <a:xfrm>
            <a:off x="560287" y="398226"/>
            <a:ext cx="103993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 Results for Site 1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9" name="Google Shape;419;p12"/>
          <p:cNvSpPr txBox="1"/>
          <p:nvPr/>
        </p:nvSpPr>
        <p:spPr>
          <a:xfrm>
            <a:off x="683463" y="5060410"/>
            <a:ext cx="8232000" cy="7080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Generally, full band return significantly higher performance than three bands.</a:t>
            </a:r>
            <a:endParaRPr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Adding DSM band enhance the boundary matchness of the segmented land cover. </a:t>
            </a:r>
            <a:endParaRPr/>
          </a:p>
        </p:txBody>
      </p:sp>
      <p:graphicFrame>
        <p:nvGraphicFramePr>
          <p:cNvPr id="420" name="Google Shape;420;p12"/>
          <p:cNvGraphicFramePr/>
          <p:nvPr/>
        </p:nvGraphicFramePr>
        <p:xfrm>
          <a:off x="683463" y="16404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{786F2029-56E4-46AF-88E1-360A906E55FA}</a:tableStyleId>
              </a:tblPr>
              <a:tblGrid>
                <a:gridCol w="992925"/>
                <a:gridCol w="952500"/>
                <a:gridCol w="1019175"/>
                <a:gridCol w="1009650"/>
                <a:gridCol w="1152525"/>
                <a:gridCol w="1095375"/>
                <a:gridCol w="1057275"/>
                <a:gridCol w="952500"/>
              </a:tblGrid>
              <a:tr h="3074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1:3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1:5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Band 1:6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 hMerge="1"/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Class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Label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IoU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IoU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Accuracy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IoU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Soil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73.1%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67.8%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95.0%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75.0%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61.2%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59.5%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55.4%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47.1%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71.2%</a:t>
                      </a:r>
                      <a:endParaRPr b="1" sz="12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69.3%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LSH Residual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89.0%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51.8%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69.5%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56.6%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93.3%</a:t>
                      </a:r>
                      <a:endParaRPr b="1" sz="12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70.5%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Water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99.1%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83.9%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95.4%</a:t>
                      </a:r>
                      <a:endParaRPr b="0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93.4%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.5%</a:t>
                      </a:r>
                      <a:endParaRPr b="1" sz="12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80.6%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Ice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74.2%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69.4%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89.0%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65.6%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59.3%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Road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98.1%</a:t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86.9%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50.7%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96.5%</a:t>
                      </a:r>
                      <a:endParaRPr b="1" sz="120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95.0%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Global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72.3%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60.0%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86.2%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67.3%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r>
                        <a:rPr b="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</a:t>
                      </a:r>
                      <a:endParaRPr b="0"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00" marB="45700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/44</a:t>
            </a:r>
            <a:endParaRPr/>
          </a:p>
        </p:txBody>
      </p:sp>
      <p:sp>
        <p:nvSpPr>
          <p:cNvPr id="426" name="Google Shape;426;p13"/>
          <p:cNvSpPr/>
          <p:nvPr/>
        </p:nvSpPr>
        <p:spPr>
          <a:xfrm>
            <a:off x="560287" y="398226"/>
            <a:ext cx="1039933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Semantic Segmentation Results for Site 2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13"/>
          <p:cNvSpPr txBox="1"/>
          <p:nvPr/>
        </p:nvSpPr>
        <p:spPr>
          <a:xfrm>
            <a:off x="391395" y="5276283"/>
            <a:ext cx="8232000" cy="10773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Adding NIR and rededge band enhance the classification performance.</a:t>
            </a:r>
            <a:endParaRPr sz="1600"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Adding DSM band decrease the performance of the land cover classification.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CNN-semantic segmentation have better generalization than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division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tree. </a:t>
            </a:r>
            <a:endParaRPr sz="1600"/>
          </a:p>
        </p:txBody>
      </p:sp>
      <p:sp>
        <p:nvSpPr>
          <p:cNvPr id="428" name="Google Shape;428;p13"/>
          <p:cNvSpPr txBox="1"/>
          <p:nvPr/>
        </p:nvSpPr>
        <p:spPr>
          <a:xfrm>
            <a:off x="886120" y="1599964"/>
            <a:ext cx="1118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reference                       Feature 1:3                                         Feature 1:5                                      Feature 1:6</a:t>
            </a:r>
            <a:endParaRPr/>
          </a:p>
        </p:txBody>
      </p:sp>
      <p:sp>
        <p:nvSpPr>
          <p:cNvPr id="429" name="Google Shape;429;p13"/>
          <p:cNvSpPr/>
          <p:nvPr/>
        </p:nvSpPr>
        <p:spPr>
          <a:xfrm>
            <a:off x="2828040" y="2212296"/>
            <a:ext cx="867267" cy="56811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3"/>
          <p:cNvSpPr/>
          <p:nvPr/>
        </p:nvSpPr>
        <p:spPr>
          <a:xfrm>
            <a:off x="9832158" y="2582944"/>
            <a:ext cx="1521642" cy="1395167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42" y="2064875"/>
            <a:ext cx="11294434" cy="246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432" name="Google Shape;4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980" y="4681528"/>
            <a:ext cx="11487836" cy="50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4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Conclusion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8" name="Google Shape;438;p14"/>
          <p:cNvSpPr txBox="1"/>
          <p:nvPr/>
        </p:nvSpPr>
        <p:spPr>
          <a:xfrm>
            <a:off x="560287" y="1348987"/>
            <a:ext cx="61785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Key points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his study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used 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multispectral UAV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wetland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image data to conduct a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pixel</a:t>
            </a:r>
            <a:r>
              <a:rPr b="1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level semantic segmentation task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-1841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returned weaker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in terms of both accuracy and efficiency (labor investment required)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Ensemble Decision Tree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performed well with 90% overall accuracy and relatively fast training runtime ( &lt; 6 minutes in all cases) but have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potential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overfitting issue.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1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Results showed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CNN semantic segmentation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effectively learn the spatial patterns and  generalize well on different datasets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The study proved the potential of using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data mining/machine learning method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to automate the land cover classification task, enhanc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ing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b="1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efficiency and accuracy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, assisting future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wetland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delineation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and management</a:t>
            </a:r>
            <a:r>
              <a:rPr b="0" i="0" lang="en-US" sz="1600" u="none" strike="noStrike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439" name="Google Shape;439;p14"/>
          <p:cNvSpPr txBox="1"/>
          <p:nvPr/>
        </p:nvSpPr>
        <p:spPr>
          <a:xfrm>
            <a:off x="6977275" y="1212999"/>
            <a:ext cx="4820400" cy="51411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Pros &amp; Cons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Kmean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but additional human inspection have to be engaged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CNN-based semantic segmentation training is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consuming,  computing intensive during training (10h with 2 RTX 2060 GPU)</a:t>
            </a:r>
            <a:endParaRPr/>
          </a:p>
          <a:p>
            <a:pPr indent="-1968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decision tree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offer cost-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effective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approach for the delineation task</a:t>
            </a:r>
            <a:endParaRPr i="0" sz="18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Future perspective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1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mproving the model robustness by collecting data from </a:t>
            </a:r>
            <a:r>
              <a:rPr i="1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1" lang="en-US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wider range of experiments</a:t>
            </a:r>
            <a:endParaRPr b="1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Utilized </a:t>
            </a: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PCA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other advanced </a:t>
            </a: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</a:t>
            </a:r>
            <a:r>
              <a:rPr b="1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approaches to preprocessing the data for potential efficiency and accuracy gain</a:t>
            </a:r>
            <a:endParaRPr i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d5f233b4a_0_85"/>
          <p:cNvSpPr/>
          <p:nvPr/>
        </p:nvSpPr>
        <p:spPr>
          <a:xfrm>
            <a:off x="560287" y="398226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Cited Works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6" name="Google Shape;446;gcd5f233b4a_0_8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gcd5f233b4a_0_85"/>
          <p:cNvSpPr txBox="1"/>
          <p:nvPr/>
        </p:nvSpPr>
        <p:spPr>
          <a:xfrm>
            <a:off x="714300" y="1044425"/>
            <a:ext cx="5061900" cy="5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[1]	A. A. Bishop and M. V. Vrtiska, “Effects of the wetlands reserve program on waterfowl carrying capacity in the Rainwater Basin region of south-central Nebraska,” </a:t>
            </a: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Nat. Resour. Conserv. Serv. Conserv. Eff. Assess.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39, no. 2, p. 51, 2008.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	C. L. Zweig, M. A. Burgess, H. F. Percival, and W. M. Kitchens, “Use of unmanned aircraft systems to delineate fine-scale wetland vegetation communities,” </a:t>
            </a:r>
            <a:r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Wetlands</a:t>
            </a: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vol. 35, no. 2, pp. 303–309, 2015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	O. Mutanga, E. Adam, and M. A. Cho, “High density biomass estimation for wetland vegetation using worldview-2 imagery and random forest regression algorithm,” Int. J. Appl. Earth Obs. Geoinf., vol. 18, no. 1, pp. 399–406, 2012.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	A. L. Long, K. M. Kettenring, C. P. Hawkins, and C. M. U. Neale, “Distribution and Drivers of a Widespread, Invasive Wetland Grass, Phragmites australis, in Wetlands of the Great Salt Lake, Utah, USA,” Wetlands, vol. 37, no. 1, pp. 45–57, 2017.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	M. Mahdianpari, B. Salehi, F. Mohammadimanesh, and M. Motagh, “Random forest wetland classification using ALOS-2 L-band, RADARSAT-2 C-band, and TerraSAR-X imagery,” ISPRS J. Photogramm. Remote Sens., vol. 130, pp. 13–31, 2017.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8" name="Google Shape;448;gcd5f233b4a_0_85"/>
          <p:cNvSpPr txBox="1"/>
          <p:nvPr/>
        </p:nvSpPr>
        <p:spPr>
          <a:xfrm>
            <a:off x="6102800" y="1044425"/>
            <a:ext cx="5694600" cy="54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921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[6]	T. Liu and A. Abd-Elrahman, “Multi-view object-based classification of wetland land covers using unmanned aircraft system images,” Remote Sens. Environ., vol. 216, no. June, pp. 122–138, 2018.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[7]	T. Liu and A. Abd-Elrahman, “An object-based image analysis method for enhancing classification of land covers using fully convolutional networks and multi-view images of small Unmanned Aerial System,” Remote Sens., vol. 10, no. 3, 2018.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[8]	T. Liu, A. Abd-Elrahman, A. Zare, B. A. Dewitt, L. Flory, and S. E. Smith, “A fully learnable context-driven object-based model for mapping land cover using multi-view data from unmanned aircraft systems,” Remote Sens. Environ., vol. 216, no. July, pp. 328–344, 2018.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9210" rtl="0" algn="just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[9] 	F. Pedregosa, G. Varoquaux, A. Gramfort, V. Michel, B. Thirion, O. Grisel, M. Blondel, P. Prettenhofer, R. Weiss, V. Dubourg, J. Van-derplas, A. Passos, D. Cournapeau, M. Brucher, M. Perrot, and E. Duchesnay, “Scikit-learn: Machine learning in Python,” Journal of Machine Learning Research, vol. 12, pp. 2825-2830, 2011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54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[10]  	F. Pedregosa, G. Varoquaux, A. Gramfort, V. Michel, B. Thirion, O. Grisel, M. Blondel, P. Prettenhofer, R. Weiss, V. Dubourg, J. Van-derplas, A. Passos, D. Cournapeau, M. Brucher, M. Perrot, and E. Duchesnay, “Scikit-learn: Machine learning in Python,” Journal of Machine Learning Research, vol. 12, pp. 2825-2830, 2011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6400" lvl="0" marL="406400" marR="25400" rtl="0" algn="l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"/>
          <p:cNvSpPr txBox="1"/>
          <p:nvPr/>
        </p:nvSpPr>
        <p:spPr>
          <a:xfrm>
            <a:off x="0" y="5195382"/>
            <a:ext cx="44897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Thanks!</a:t>
            </a:r>
            <a:endParaRPr/>
          </a:p>
        </p:txBody>
      </p:sp>
      <p:sp>
        <p:nvSpPr>
          <p:cNvPr id="454" name="Google Shape;45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66108" t="82991"/>
          <a:stretch/>
        </p:blipFill>
        <p:spPr>
          <a:xfrm>
            <a:off x="713200" y="5230600"/>
            <a:ext cx="3713828" cy="6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375" y="2410250"/>
            <a:ext cx="3446551" cy="28589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66107" r="0" t="6340"/>
          <a:stretch/>
        </p:blipFill>
        <p:spPr>
          <a:xfrm>
            <a:off x="4593600" y="2306400"/>
            <a:ext cx="3713828" cy="355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05153"/>
              </a:buClr>
              <a:buSzPts val="3600"/>
              <a:buFont typeface="Avenir"/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759069" y="1410584"/>
            <a:ext cx="8944001" cy="414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Imagery: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bands 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Blue, Green, Red, Rededge, NIR +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 (5123x8045x6)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6726135" y="4914409"/>
            <a:ext cx="1404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GSD: 15.70 cm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2891067" y="4914409"/>
            <a:ext cx="14049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GSD: </a:t>
            </a:r>
            <a:r>
              <a:rPr lang="en-US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9.3</a:t>
            </a:r>
            <a:r>
              <a:rPr b="0" i="0" lang="en-US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cm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2301096" y="1969799"/>
            <a:ext cx="9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126" name="Google Shape;12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21600" y="2306400"/>
            <a:ext cx="3866225" cy="3217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>
            <a:off x="9862950" y="1931851"/>
            <a:ext cx="1404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olygon&#10;&#10;Description automatically generated" id="128" name="Google Shape;128;p3"/>
          <p:cNvPicPr preferRelativeResize="0"/>
          <p:nvPr/>
        </p:nvPicPr>
        <p:blipFill rotWithShape="1">
          <a:blip r:embed="rId6">
            <a:alphaModFix/>
          </a:blip>
          <a:srcRect b="0" l="3503" r="85401" t="0"/>
          <a:stretch/>
        </p:blipFill>
        <p:spPr>
          <a:xfrm>
            <a:off x="8359309" y="5761175"/>
            <a:ext cx="1046928" cy="4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/>
          <p:nvPr/>
        </p:nvSpPr>
        <p:spPr>
          <a:xfrm>
            <a:off x="5803177" y="1969795"/>
            <a:ext cx="150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olygon&#10;&#10;Description automatically generated" id="130" name="Google Shape;130;p3"/>
          <p:cNvPicPr preferRelativeResize="0"/>
          <p:nvPr/>
        </p:nvPicPr>
        <p:blipFill rotWithShape="1">
          <a:blip r:embed="rId6">
            <a:alphaModFix/>
          </a:blip>
          <a:srcRect b="-10" l="53995" r="35999" t="10"/>
          <a:stretch/>
        </p:blipFill>
        <p:spPr>
          <a:xfrm>
            <a:off x="8321600" y="5412464"/>
            <a:ext cx="944103" cy="4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131" name="Google Shape;131;p3"/>
          <p:cNvPicPr preferRelativeResize="0"/>
          <p:nvPr/>
        </p:nvPicPr>
        <p:blipFill rotWithShape="1">
          <a:blip r:embed="rId6">
            <a:alphaModFix/>
          </a:blip>
          <a:srcRect b="0" l="17179" r="66904" t="0"/>
          <a:stretch/>
        </p:blipFill>
        <p:spPr>
          <a:xfrm>
            <a:off x="9248370" y="5761175"/>
            <a:ext cx="1501801" cy="4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132" name="Google Shape;132;p3"/>
          <p:cNvPicPr preferRelativeResize="0"/>
          <p:nvPr/>
        </p:nvPicPr>
        <p:blipFill rotWithShape="1">
          <a:blip r:embed="rId6">
            <a:alphaModFix/>
          </a:blip>
          <a:srcRect b="-10" l="67468" r="21435" t="0"/>
          <a:stretch/>
        </p:blipFill>
        <p:spPr>
          <a:xfrm>
            <a:off x="9335360" y="5412364"/>
            <a:ext cx="1046928" cy="4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133" name="Google Shape;133;p3"/>
          <p:cNvPicPr preferRelativeResize="0"/>
          <p:nvPr/>
        </p:nvPicPr>
        <p:blipFill rotWithShape="1">
          <a:blip r:embed="rId6">
            <a:alphaModFix/>
          </a:blip>
          <a:srcRect b="0" l="34376" r="50734" t="9"/>
          <a:stretch/>
        </p:blipFill>
        <p:spPr>
          <a:xfrm>
            <a:off x="10618192" y="5761200"/>
            <a:ext cx="1404903" cy="41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olygon&#10;&#10;Description automatically generated" id="134" name="Google Shape;134;p3"/>
          <p:cNvPicPr preferRelativeResize="0"/>
          <p:nvPr/>
        </p:nvPicPr>
        <p:blipFill rotWithShape="1">
          <a:blip r:embed="rId6">
            <a:alphaModFix/>
          </a:blip>
          <a:srcRect b="-10" l="80124" r="4986" t="0"/>
          <a:stretch/>
        </p:blipFill>
        <p:spPr>
          <a:xfrm>
            <a:off x="10560870" y="5412439"/>
            <a:ext cx="1404847" cy="4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5f233b4a_6_0"/>
          <p:cNvSpPr/>
          <p:nvPr/>
        </p:nvSpPr>
        <p:spPr>
          <a:xfrm>
            <a:off x="759069" y="676522"/>
            <a:ext cx="5738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rgbClr val="505153"/>
              </a:buClr>
              <a:buSzPts val="3600"/>
              <a:buFont typeface="Avenir"/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Data</a:t>
            </a: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 and Features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cd5f233b4a_6_0"/>
          <p:cNvSpPr/>
          <p:nvPr/>
        </p:nvSpPr>
        <p:spPr>
          <a:xfrm>
            <a:off x="759069" y="1410584"/>
            <a:ext cx="89439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Imagery: </a:t>
            </a:r>
            <a:r>
              <a:rPr b="1"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bands 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Blue, Green, Red, Rededge, NIR +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DSM (5123x8045x6)</a:t>
            </a:r>
            <a:r>
              <a:rPr b="1" i="0" lang="en-US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cd5f233b4a_6_0"/>
          <p:cNvSpPr/>
          <p:nvPr/>
        </p:nvSpPr>
        <p:spPr>
          <a:xfrm>
            <a:off x="759075" y="2288675"/>
            <a:ext cx="5369700" cy="24747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Multi-spectral Reflectance - Red (numeric 0-1)</a:t>
            </a:r>
            <a:endParaRPr sz="16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Multi-spectral Reflectance - Blue (numeric 0-1)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Multi-spectral  Reflectance - Green (numeric 0-1)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</a:t>
            </a: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Multi-spectral  Reflectance - NIR (numeric 0-1)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5: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Multi-spectral  Reflectance - Red Edge (numeric 0-1)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6: 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Elevation information - DSM (numeric by meter)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1: </a:t>
            </a:r>
            <a:r>
              <a:rPr lang="en-US" sz="1600">
                <a:solidFill>
                  <a:schemeClr val="dk1"/>
                </a:solidFill>
              </a:rPr>
              <a:t>3559 / 50 million (03/08/2018)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2: </a:t>
            </a:r>
            <a:r>
              <a:rPr lang="en-US" sz="1600">
                <a:solidFill>
                  <a:schemeClr val="dk1"/>
                </a:solidFill>
              </a:rPr>
              <a:t>10117830 / 50 million (03/01/2018)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cd5f233b4a_6_0"/>
          <p:cNvPicPr preferRelativeResize="0"/>
          <p:nvPr/>
        </p:nvPicPr>
        <p:blipFill rotWithShape="1">
          <a:blip r:embed="rId3">
            <a:alphaModFix/>
          </a:blip>
          <a:srcRect b="0" l="0" r="80649" t="0"/>
          <a:stretch/>
        </p:blipFill>
        <p:spPr>
          <a:xfrm>
            <a:off x="9641805" y="2253338"/>
            <a:ext cx="2241646" cy="247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cd5f233b4a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550" y="2253338"/>
            <a:ext cx="3050217" cy="24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cd5f233b4a_6_0"/>
          <p:cNvSpPr/>
          <p:nvPr/>
        </p:nvSpPr>
        <p:spPr>
          <a:xfrm>
            <a:off x="9801424" y="1901375"/>
            <a:ext cx="1863300" cy="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2 (for test)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cd5f233b4a_6_0"/>
          <p:cNvSpPr/>
          <p:nvPr/>
        </p:nvSpPr>
        <p:spPr>
          <a:xfrm>
            <a:off x="6535500" y="1901375"/>
            <a:ext cx="261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1 (Train &amp; Validation)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cd5f233b4a_6_0"/>
          <p:cNvSpPr/>
          <p:nvPr/>
        </p:nvSpPr>
        <p:spPr>
          <a:xfrm>
            <a:off x="6660038" y="2490958"/>
            <a:ext cx="2377500" cy="2039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cd5f233b4a_6_0"/>
          <p:cNvSpPr/>
          <p:nvPr/>
        </p:nvSpPr>
        <p:spPr>
          <a:xfrm>
            <a:off x="9801424" y="2795657"/>
            <a:ext cx="1259400" cy="141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cd5f233b4a_6_0"/>
          <p:cNvSpPr/>
          <p:nvPr/>
        </p:nvSpPr>
        <p:spPr>
          <a:xfrm>
            <a:off x="11177626" y="2490958"/>
            <a:ext cx="487200" cy="990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cd5f233b4a_6_0"/>
          <p:cNvSpPr/>
          <p:nvPr/>
        </p:nvSpPr>
        <p:spPr>
          <a:xfrm>
            <a:off x="8499650" y="4987725"/>
            <a:ext cx="21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ponding area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cd5f233b4a_6_0"/>
          <p:cNvSpPr/>
          <p:nvPr/>
        </p:nvSpPr>
        <p:spPr>
          <a:xfrm>
            <a:off x="7989350" y="5063925"/>
            <a:ext cx="510300" cy="234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/>
          <p:nvPr/>
        </p:nvSpPr>
        <p:spPr>
          <a:xfrm>
            <a:off x="759069" y="676522"/>
            <a:ext cx="5738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Workflow</a:t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3919423" y="1557053"/>
            <a:ext cx="2878942" cy="45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b="1" i="0" lang="en-US" sz="18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egmentation</a:t>
            </a:r>
            <a:endParaRPr b="0" i="0" sz="4000" u="none" cap="none" strike="noStrike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7017085" y="1557053"/>
            <a:ext cx="2544326" cy="45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Preprocessing</a:t>
            </a:r>
            <a:endParaRPr b="0" i="0" sz="4000" u="none" cap="none" strike="noStrik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680287" y="1557053"/>
            <a:ext cx="3726152" cy="45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Classification Problem</a:t>
            </a:r>
            <a:endParaRPr b="0" i="0" sz="4000" u="none" cap="none" strike="noStrike">
              <a:solidFill>
                <a:srgbClr val="0070C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785283" y="2295948"/>
            <a:ext cx="2544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Water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LSH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residual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ESH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residual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Vegetation cluster</a:t>
            </a:r>
            <a:endParaRPr/>
          </a:p>
        </p:txBody>
      </p:sp>
      <p:sp>
        <p:nvSpPr>
          <p:cNvPr id="161" name="Google Shape;161;p4"/>
          <p:cNvSpPr txBox="1"/>
          <p:nvPr/>
        </p:nvSpPr>
        <p:spPr>
          <a:xfrm>
            <a:off x="3919422" y="2295948"/>
            <a:ext cx="287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CNN-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9782771" y="2295948"/>
            <a:ext cx="151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Red-edge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NIR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DSM</a:t>
            </a: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3164853" y="2855963"/>
            <a:ext cx="308113" cy="23853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 rot="10800000">
            <a:off x="6501704" y="2855962"/>
            <a:ext cx="308113" cy="23853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4406439" y="4710346"/>
            <a:ext cx="29982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  </a:t>
            </a:r>
            <a:r>
              <a:rPr b="1" i="0" lang="en-US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r>
              <a:rPr b="1" i="0" lang="en-US" sz="16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1600" u="none" cap="none" strike="noStrike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 </a:t>
            </a:r>
            <a:r>
              <a:rPr b="1" i="0" lang="en-US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r>
              <a:rPr b="1" i="0" lang="en-US" sz="1600" u="none" cap="none" strike="noStrik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endParaRPr/>
          </a:p>
        </p:txBody>
      </p:sp>
      <p:cxnSp>
        <p:nvCxnSpPr>
          <p:cNvPr id="166" name="Google Shape;166;p4"/>
          <p:cNvCxnSpPr/>
          <p:nvPr/>
        </p:nvCxnSpPr>
        <p:spPr>
          <a:xfrm rot="10800000">
            <a:off x="6339421" y="4898170"/>
            <a:ext cx="1636554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miter lim="800000"/>
            <a:headEnd len="sm" w="sm" type="none"/>
            <a:tailEnd len="med" w="med" type="diamond"/>
          </a:ln>
        </p:spPr>
      </p:cxnSp>
      <p:cxnSp>
        <p:nvCxnSpPr>
          <p:cNvPr id="167" name="Google Shape;167;p4"/>
          <p:cNvCxnSpPr/>
          <p:nvPr/>
        </p:nvCxnSpPr>
        <p:spPr>
          <a:xfrm>
            <a:off x="5560069" y="3667545"/>
            <a:ext cx="0" cy="1003702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dash"/>
            <a:miter lim="800000"/>
            <a:headEnd len="sm" w="sm" type="none"/>
            <a:tailEnd len="med" w="med" type="diamond"/>
          </a:ln>
        </p:spPr>
      </p:cxnSp>
      <p:cxnSp>
        <p:nvCxnSpPr>
          <p:cNvPr id="168" name="Google Shape;168;p4"/>
          <p:cNvCxnSpPr/>
          <p:nvPr/>
        </p:nvCxnSpPr>
        <p:spPr>
          <a:xfrm rot="10800000">
            <a:off x="1977932" y="4327273"/>
            <a:ext cx="0" cy="570898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4"/>
          <p:cNvCxnSpPr/>
          <p:nvPr/>
        </p:nvCxnSpPr>
        <p:spPr>
          <a:xfrm>
            <a:off x="1977932" y="4901483"/>
            <a:ext cx="2802790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dash"/>
            <a:miter lim="800000"/>
            <a:headEnd len="sm" w="sm" type="none"/>
            <a:tailEnd len="med" w="med" type="diamond"/>
          </a:ln>
        </p:spPr>
      </p:cxnSp>
      <p:cxnSp>
        <p:nvCxnSpPr>
          <p:cNvPr id="170" name="Google Shape;170;p4"/>
          <p:cNvCxnSpPr/>
          <p:nvPr/>
        </p:nvCxnSpPr>
        <p:spPr>
          <a:xfrm>
            <a:off x="7975975" y="4327273"/>
            <a:ext cx="1" cy="57089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4"/>
          <p:cNvSpPr/>
          <p:nvPr/>
        </p:nvSpPr>
        <p:spPr>
          <a:xfrm>
            <a:off x="782350" y="5276675"/>
            <a:ext cx="8794500" cy="1351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1: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2: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3: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single classifier and ensemble method  to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classify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image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 4: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 CNN-based semantic segmentation to conduct semantic segmentation over an image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9576735" y="1557053"/>
            <a:ext cx="2253315" cy="454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7030A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Multispectral Data </a:t>
            </a:r>
            <a:endParaRPr b="0" i="0" sz="4000" u="none" cap="none" strike="noStrike">
              <a:solidFill>
                <a:srgbClr val="7030A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7073689" y="2295947"/>
            <a:ext cx="203221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Feature Normalizing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10800000">
            <a:off x="9190645" y="2855962"/>
            <a:ext cx="308113" cy="23853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1689427" y="4447363"/>
            <a:ext cx="337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Metric: Accuracy</a:t>
            </a:r>
            <a:r>
              <a:rPr lang="en-US"/>
              <a:t> &amp;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IoU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d655f6f35_3_14"/>
          <p:cNvSpPr/>
          <p:nvPr/>
        </p:nvSpPr>
        <p:spPr>
          <a:xfrm>
            <a:off x="560287" y="398226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Metrics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gcd655f6f35_3_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gcd655f6f35_3_14"/>
          <p:cNvSpPr txBox="1"/>
          <p:nvPr/>
        </p:nvSpPr>
        <p:spPr>
          <a:xfrm>
            <a:off x="684550" y="1459700"/>
            <a:ext cx="5811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: Accuracy is the ratio of correct predictions to the total number of predictions.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▪"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Intersection over Union (IoU):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IoU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metric that measures how similar our predicted boundary is to the ground truth boundary.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cd655f6f35_3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675" y="1991799"/>
            <a:ext cx="4324350" cy="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cd655f6f35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8675" y="3262350"/>
            <a:ext cx="3095625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cd655f6f35_3_14"/>
          <p:cNvSpPr txBox="1"/>
          <p:nvPr/>
        </p:nvSpPr>
        <p:spPr>
          <a:xfrm>
            <a:off x="754075" y="6346450"/>
            <a:ext cx="864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Sources: </a:t>
            </a:r>
            <a:r>
              <a:rPr i="1" lang="en-US" sz="1300">
                <a:latin typeface="Calibri"/>
                <a:ea typeface="Calibri"/>
                <a:cs typeface="Calibri"/>
                <a:sym typeface="Calibri"/>
              </a:rPr>
              <a:t>https://supervise.ly/explore/plugins/mean-average-precision-m-ap-75277/overview</a:t>
            </a:r>
            <a:endParaRPr i="1"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cd655f6f35_3_14"/>
          <p:cNvSpPr txBox="1"/>
          <p:nvPr/>
        </p:nvSpPr>
        <p:spPr>
          <a:xfrm>
            <a:off x="8356175" y="3164425"/>
            <a:ext cx="112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cd655f6f35_3_14"/>
          <p:cNvSpPr txBox="1"/>
          <p:nvPr/>
        </p:nvSpPr>
        <p:spPr>
          <a:xfrm>
            <a:off x="10231325" y="3625400"/>
            <a:ext cx="1122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Ground truth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"/>
          <p:cNvSpPr/>
          <p:nvPr/>
        </p:nvSpPr>
        <p:spPr>
          <a:xfrm>
            <a:off x="560287" y="398226"/>
            <a:ext cx="90309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 Preprocessing</a:t>
            </a:r>
            <a:endParaRPr b="0" i="0" sz="3600" u="none" cap="none" strike="noStrike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1004800" y="1687675"/>
            <a:ext cx="3771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Image Conversion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Six Identical resolution images loaded into memory and converted to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single numerical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value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Entries with six features and X vs Y coordinates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Each feature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Z score normalized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with a normal distribution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PCA Considered but not deemed necessary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6247625" y="5929975"/>
            <a:ext cx="6586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-US" sz="1000"/>
              <a:t>          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Green          Red      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NIR      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Red-edge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 DSM</a:t>
            </a:r>
            <a:r>
              <a:rPr b="0" i="0" lang="en-US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Land cover</a:t>
            </a:r>
            <a:endParaRPr sz="1000"/>
          </a:p>
        </p:txBody>
      </p:sp>
      <p:sp>
        <p:nvSpPr>
          <p:cNvPr id="197" name="Google Shape;197;p5"/>
          <p:cNvSpPr txBox="1"/>
          <p:nvPr/>
        </p:nvSpPr>
        <p:spPr>
          <a:xfrm flipH="1" rot="5400000">
            <a:off x="8592450" y="3537575"/>
            <a:ext cx="6586500" cy="307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-US" sz="1000"/>
              <a:t>          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Green          Red      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NIR       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Red-edge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u="none" cap="none" strike="noStrike">
                <a:latin typeface="Calibri"/>
                <a:ea typeface="Calibri"/>
                <a:cs typeface="Calibri"/>
                <a:sym typeface="Calibri"/>
              </a:rPr>
              <a:t> DSM      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Land cover</a:t>
            </a:r>
            <a:endParaRPr sz="1000"/>
          </a:p>
        </p:txBody>
      </p:sp>
      <p:pic>
        <p:nvPicPr>
          <p:cNvPr id="198" name="Google Shape;198;p5"/>
          <p:cNvPicPr preferRelativeResize="0"/>
          <p:nvPr/>
        </p:nvPicPr>
        <p:blipFill rotWithShape="1">
          <a:blip r:embed="rId3">
            <a:alphaModFix/>
          </a:blip>
          <a:srcRect b="26675" l="0" r="23716" t="0"/>
          <a:stretch/>
        </p:blipFill>
        <p:spPr>
          <a:xfrm>
            <a:off x="6087500" y="398225"/>
            <a:ext cx="4758727" cy="459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3">
            <a:alphaModFix/>
          </a:blip>
          <a:srcRect b="26675" l="87871" r="0" t="0"/>
          <a:stretch/>
        </p:blipFill>
        <p:spPr>
          <a:xfrm>
            <a:off x="10846229" y="398225"/>
            <a:ext cx="756625" cy="459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 b="0" l="0" r="23716" t="85826"/>
          <a:stretch/>
        </p:blipFill>
        <p:spPr>
          <a:xfrm>
            <a:off x="6087500" y="5076487"/>
            <a:ext cx="4758727" cy="8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5"/>
          <p:cNvPicPr preferRelativeResize="0"/>
          <p:nvPr/>
        </p:nvPicPr>
        <p:blipFill rotWithShape="1">
          <a:blip r:embed="rId3">
            <a:alphaModFix/>
          </a:blip>
          <a:srcRect b="0" l="87871" r="0" t="85826"/>
          <a:stretch/>
        </p:blipFill>
        <p:spPr>
          <a:xfrm>
            <a:off x="10846229" y="5076488"/>
            <a:ext cx="756625" cy="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035c576e4_0_33"/>
          <p:cNvSpPr/>
          <p:nvPr/>
        </p:nvSpPr>
        <p:spPr>
          <a:xfrm>
            <a:off x="560287" y="398226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K-means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gd035c576e4_0_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d035c576e4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353" y="1459700"/>
            <a:ext cx="5249449" cy="39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035c576e4_0_33"/>
          <p:cNvSpPr txBox="1"/>
          <p:nvPr/>
        </p:nvSpPr>
        <p:spPr>
          <a:xfrm>
            <a:off x="7913498" y="5266350"/>
            <a:ext cx="186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Cluster Numbers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d035c576e4_0_33"/>
          <p:cNvSpPr txBox="1"/>
          <p:nvPr/>
        </p:nvSpPr>
        <p:spPr>
          <a:xfrm rot="-5400000">
            <a:off x="4789151" y="3153150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Variance ratio criterion (VRC)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d035c576e4_0_33"/>
          <p:cNvSpPr txBox="1"/>
          <p:nvPr/>
        </p:nvSpPr>
        <p:spPr>
          <a:xfrm>
            <a:off x="684550" y="1459700"/>
            <a:ext cx="50100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VRC ratio</a:t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Ratio of between-cluster variance to within-cluster variance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ratios indicate better clustering operation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Elbow point indicate optimal clustering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d035c576e4_0_33"/>
          <p:cNvSpPr txBox="1"/>
          <p:nvPr/>
        </p:nvSpPr>
        <p:spPr>
          <a:xfrm>
            <a:off x="9204748" y="2142750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1:3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d035c576e4_0_33"/>
          <p:cNvSpPr txBox="1"/>
          <p:nvPr/>
        </p:nvSpPr>
        <p:spPr>
          <a:xfrm>
            <a:off x="9204748" y="3381750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1:6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d035c576e4_0_33"/>
          <p:cNvSpPr txBox="1"/>
          <p:nvPr/>
        </p:nvSpPr>
        <p:spPr>
          <a:xfrm>
            <a:off x="9204748" y="4468350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1:5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gd035c576e4_0_33"/>
          <p:cNvSpPr txBox="1"/>
          <p:nvPr/>
        </p:nvSpPr>
        <p:spPr>
          <a:xfrm>
            <a:off x="959719" y="4807050"/>
            <a:ext cx="4367400" cy="10773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5-7 clusters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show good VRC performance, so we choose 6 to conduct our clustering operation later.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35c576e4_0_19"/>
          <p:cNvSpPr/>
          <p:nvPr/>
        </p:nvSpPr>
        <p:spPr>
          <a:xfrm>
            <a:off x="560287" y="398226"/>
            <a:ext cx="9030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05153"/>
                </a:solidFill>
                <a:latin typeface="Avenir"/>
                <a:ea typeface="Avenir"/>
                <a:cs typeface="Avenir"/>
                <a:sym typeface="Avenir"/>
              </a:rPr>
              <a:t>K-means</a:t>
            </a:r>
            <a:endParaRPr sz="3600">
              <a:solidFill>
                <a:srgbClr val="50515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gd035c576e4_0_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gd035c576e4_0_19"/>
          <p:cNvSpPr txBox="1"/>
          <p:nvPr/>
        </p:nvSpPr>
        <p:spPr>
          <a:xfrm>
            <a:off x="683573" y="1520675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1:3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d035c576e4_0_19"/>
          <p:cNvSpPr txBox="1"/>
          <p:nvPr/>
        </p:nvSpPr>
        <p:spPr>
          <a:xfrm>
            <a:off x="9225273" y="1520675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1:6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d035c576e4_0_19"/>
          <p:cNvSpPr txBox="1"/>
          <p:nvPr/>
        </p:nvSpPr>
        <p:spPr>
          <a:xfrm>
            <a:off x="5183023" y="1520675"/>
            <a:ext cx="1863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Feature 1:5</a:t>
            </a:r>
            <a:endParaRPr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gd035c576e4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25" y="1946125"/>
            <a:ext cx="4123200" cy="261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d035c576e4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005" y="1946125"/>
            <a:ext cx="4123126" cy="26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d035c576e4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2751" y="1946125"/>
            <a:ext cx="4123126" cy="26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d035c576e4_0_19"/>
          <p:cNvSpPr txBox="1"/>
          <p:nvPr/>
        </p:nvSpPr>
        <p:spPr>
          <a:xfrm>
            <a:off x="636475" y="5047675"/>
            <a:ext cx="11160900" cy="1077300"/>
          </a:xfrm>
          <a:prstGeom prst="rect">
            <a:avLst/>
          </a:prstGeom>
          <a:noFill/>
          <a:ln cap="flat" cmpd="sng" w="19050">
            <a:solidFill>
              <a:srgbClr val="0070C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Visually, a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dding NIR and red-edge band (Feature 1:5) and elevation (Feature 1:5) enhance the clustering cohesion.</a:t>
            </a:r>
            <a:endParaRPr sz="1600"/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Noto Sans Symbols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But it is hard to connect the unsupervised cluster to the really groundtruth directly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31413"/>
              </a:buClr>
              <a:buSzPts val="1600"/>
              <a:buFont typeface="Calibri"/>
              <a:buChar char="▪"/>
            </a:pP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select the </a:t>
            </a:r>
            <a:r>
              <a:rPr b="1"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result of feature 1:6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for later accuracy test as it return the best 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r>
              <a:rPr lang="en-US" sz="1600">
                <a:solidFill>
                  <a:srgbClr val="131413"/>
                </a:solidFill>
                <a:latin typeface="Calibri"/>
                <a:ea typeface="Calibri"/>
                <a:cs typeface="Calibri"/>
                <a:sym typeface="Calibri"/>
              </a:rPr>
              <a:t> performance visually. </a:t>
            </a:r>
            <a:endParaRPr sz="1600">
              <a:solidFill>
                <a:srgbClr val="1314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2018-01-26T16:11:52Z</dcterms:created>
  <dc:creator>Qiao Hu</dc:creator>
</cp:coreProperties>
</file>